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2"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83" r:id="rId20"/>
    <p:sldId id="284" r:id="rId21"/>
    <p:sldId id="267" r:id="rId22"/>
    <p:sldId id="274" r:id="rId23"/>
    <p:sldId id="276" r:id="rId24"/>
    <p:sldId id="269"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37" autoAdjust="0"/>
    <p:restoredTop sz="57856" autoAdjust="0"/>
  </p:normalViewPr>
  <p:slideViewPr>
    <p:cSldViewPr snapToGrid="0">
      <p:cViewPr varScale="1">
        <p:scale>
          <a:sx n="72" d="100"/>
          <a:sy n="72" d="100"/>
        </p:scale>
        <p:origin x="2016" y="2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67788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breweries and states that are represented multiple times in the maximum and minimum IBU and ABV top and bottom 20 lists. When each state's maximum alcohol-by-volume beer and most bitter beer are compared, we see slightly different results. </a:t>
            </a:r>
          </a:p>
          <a:p>
            <a:endParaRPr lang="en-US" dirty="0"/>
          </a:p>
          <a:p>
            <a:r>
              <a:rPr lang="en-US" dirty="0"/>
              <a:t>Here, we reported just the maximum ABV per state and reported the states with the lowest and highest maximum ABV’s. This allows us to get a picture of which states might have room in the market for a higher-alcohol beer.</a:t>
            </a:r>
          </a:p>
          <a:p>
            <a:endParaRPr lang="en-US" dirty="0"/>
          </a:p>
          <a:p>
            <a:r>
              <a:rPr lang="en-US" dirty="0"/>
              <a:t>As you can see, Arkansas and Tennessee are underlined. We will touch on this more in a moment.</a:t>
            </a:r>
          </a:p>
        </p:txBody>
      </p:sp>
      <p:sp>
        <p:nvSpPr>
          <p:cNvPr id="4" name="Slide Number Placeholder 3"/>
          <p:cNvSpPr>
            <a:spLocks noGrp="1"/>
          </p:cNvSpPr>
          <p:nvPr>
            <p:ph type="sldNum" sz="quarter" idx="10"/>
          </p:nvPr>
        </p:nvSpPr>
        <p:spPr/>
        <p:txBody>
          <a:bodyPr/>
          <a:lstStyle/>
          <a:p>
            <a:fld id="{31C603A2-D746-6843-8C3C-7E3E49777483}" type="slidenum">
              <a:rPr lang="en-US" smtClean="0"/>
              <a:t>12</a:t>
            </a:fld>
            <a:endParaRPr lang="en-US"/>
          </a:p>
        </p:txBody>
      </p:sp>
    </p:spTree>
    <p:extLst>
      <p:ext uri="{BB962C8B-B14F-4D97-AF65-F5344CB8AC3E}">
        <p14:creationId xmlns:p14="http://schemas.microsoft.com/office/powerpoint/2010/main" val="364785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with the highest International Bitterness Unit Score is also from Oregon, the Bitter Bitch Imperial IPA from the Astoria Brewing Company in Astoria, Oregon, with a score of 138. This beer also has a few close followers, including an American IPA at 135, an American Double IPA at 130, a Double IPA at 126, and an Imperial IPA at 120. </a:t>
            </a:r>
          </a:p>
          <a:p>
            <a:endParaRPr lang="en-US" dirty="0"/>
          </a:p>
          <a:p>
            <a:r>
              <a:rPr lang="en-US" dirty="0"/>
              <a:t>The beer with the lowest IBU score is actually a tie between three different versions of the same Cream Ale, </a:t>
            </a:r>
            <a:r>
              <a:rPr lang="en-US" dirty="0" err="1"/>
              <a:t>entitlted</a:t>
            </a:r>
            <a:r>
              <a:rPr lang="en-US" dirty="0"/>
              <a:t> “Summer Solstice” from Anderson Brewing Company in Boonville, California. These beers are followed by five beers tied in second place with an IBU score of five, a Berliner </a:t>
            </a:r>
            <a:r>
              <a:rPr lang="en-US" dirty="0" err="1"/>
              <a:t>Weissbier</a:t>
            </a:r>
            <a:r>
              <a:rPr lang="en-US" dirty="0"/>
              <a:t>, a </a:t>
            </a:r>
            <a:r>
              <a:rPr lang="en-US" dirty="0" err="1"/>
              <a:t>Gose</a:t>
            </a:r>
            <a:r>
              <a:rPr lang="en-US" dirty="0"/>
              <a:t>, a </a:t>
            </a:r>
            <a:r>
              <a:rPr lang="en-US" dirty="0" err="1"/>
              <a:t>Tripel</a:t>
            </a:r>
            <a:r>
              <a:rPr lang="en-US" dirty="0"/>
              <a:t>, a Fruit/Vegetable Beer, and another </a:t>
            </a:r>
            <a:r>
              <a:rPr lang="en-US" dirty="0" err="1"/>
              <a:t>Gose</a:t>
            </a:r>
            <a:r>
              <a:rPr lang="en-US" dirty="0"/>
              <a:t>, from San </a:t>
            </a:r>
            <a:r>
              <a:rPr lang="en-US" dirty="0" err="1"/>
              <a:t>Antionio</a:t>
            </a:r>
            <a:r>
              <a:rPr lang="en-US" dirty="0"/>
              <a:t> and Blanco, Texas, Fuquay-</a:t>
            </a:r>
            <a:r>
              <a:rPr lang="en-US" dirty="0" err="1"/>
              <a:t>Variana</a:t>
            </a:r>
            <a:r>
              <a:rPr lang="en-US" dirty="0"/>
              <a:t>, North Carolina, Davenport, Iowa, and Mount Pleasant, South Carolina, respectively. </a:t>
            </a:r>
          </a:p>
          <a:p>
            <a:endParaRPr lang="en-US" dirty="0"/>
          </a:p>
          <a:p>
            <a:r>
              <a:rPr lang="en-US" dirty="0"/>
              <a:t>If you’re curious to learn more, we did include a detailed list of the top and bottom 20 beers in our report.</a:t>
            </a:r>
          </a:p>
          <a:p>
            <a:endParaRPr lang="en-US" dirty="0"/>
          </a:p>
          <a:p>
            <a:r>
              <a:rPr lang="en-US" dirty="0"/>
              <a:t>It is important to note that only two of the top 20 most bitter beers in this dataset are not IPAs, while Wheat Ales, </a:t>
            </a:r>
            <a:r>
              <a:rPr lang="en-US" dirty="0" err="1"/>
              <a:t>Goses</a:t>
            </a:r>
            <a:r>
              <a:rPr lang="en-US" dirty="0"/>
              <a:t>, </a:t>
            </a:r>
            <a:r>
              <a:rPr lang="en-US" dirty="0" err="1"/>
              <a:t>Weissbiers</a:t>
            </a:r>
            <a:r>
              <a:rPr lang="en-US" dirty="0"/>
              <a:t>, and Cream Ales make up the majority of beers in the lowest 20 IBU list.</a:t>
            </a:r>
          </a:p>
        </p:txBody>
      </p:sp>
      <p:sp>
        <p:nvSpPr>
          <p:cNvPr id="4" name="Slide Number Placeholder 3"/>
          <p:cNvSpPr>
            <a:spLocks noGrp="1"/>
          </p:cNvSpPr>
          <p:nvPr>
            <p:ph type="sldNum" sz="quarter" idx="10"/>
          </p:nvPr>
        </p:nvSpPr>
        <p:spPr/>
        <p:txBody>
          <a:bodyPr/>
          <a:lstStyle/>
          <a:p>
            <a:fld id="{31C603A2-D746-6843-8C3C-7E3E49777483}" type="slidenum">
              <a:rPr lang="en-US" smtClean="0"/>
              <a:t>13</a:t>
            </a:fld>
            <a:endParaRPr lang="en-US"/>
          </a:p>
        </p:txBody>
      </p:sp>
    </p:spTree>
    <p:extLst>
      <p:ext uri="{BB962C8B-B14F-4D97-AF65-F5344CB8AC3E}">
        <p14:creationId xmlns:p14="http://schemas.microsoft.com/office/powerpoint/2010/main" val="3822696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breweries and states that are represented multiple times in the maximum and minimum IBU and ABV top and bottom 20 lists. When each state's maximum alcohol-by-volume beer and most bitter beer are compared, we see slightly different results. </a:t>
            </a:r>
          </a:p>
          <a:p>
            <a:endParaRPr lang="en-US" dirty="0"/>
          </a:p>
          <a:p>
            <a:r>
              <a:rPr lang="en-US" dirty="0"/>
              <a:t>Here, we reported just the maximum IBU per state and reported the states with the lowest and highest maximum ABV’s. This allows us to get a picture of which states might have room in the market for a higher-alcohol beer.</a:t>
            </a:r>
          </a:p>
          <a:p>
            <a:endParaRPr lang="en-US" dirty="0"/>
          </a:p>
          <a:p>
            <a:r>
              <a:rPr lang="en-US" dirty="0"/>
              <a:t>As you can see, Arkansas and Tennessee are again underlined; this is to highlight their presence in the bottom maximum ABV and IBU ratings per state. We are suggesting that these states might have markets with an open niche for a higher alcohol content, bitter beer, such as an IPA, which I know is a Brewing Bros specialty.</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respectively, which means that a large portion of the beers in this dataset are between 5-6% alcohol by volume.</a:t>
            </a:r>
          </a:p>
          <a:p>
            <a:endParaRPr lang="en-US" dirty="0"/>
          </a:p>
          <a:p>
            <a:r>
              <a:rPr lang="en-US" dirty="0"/>
              <a:t>As you can see, a large proportion of the beers we studied have ABVs between 5-7%, while only 17% of the beers we studied have ABVs over 7%, thus demonstrating a potential need in the market.</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 ABVs per state are West Virginia, New Mexico, and Michigan, all tied (.062). </a:t>
            </a:r>
          </a:p>
          <a:p>
            <a:endParaRPr lang="en-US" dirty="0"/>
          </a:p>
          <a:p>
            <a:r>
              <a:rPr lang="en-US" dirty="0"/>
              <a:t>The state with the lowest median ABV is Utah, with .04. Following Utah is New Jersey (.046), then Kansas, North Dakota, and Wyoming all tied with .05. </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had somewhat limited data on the IBU of the beers in our dataset, since it is not a required measurement for breweries to track for the purposes of quality control, we were able to construct a scatterplot to help us see if there is a relationship between the IBU and the ABV of a beer. </a:t>
            </a:r>
          </a:p>
          <a:p>
            <a:endParaRPr lang="en-US" dirty="0"/>
          </a:p>
          <a:p>
            <a:r>
              <a:rPr lang="en-US" dirty="0"/>
              <a:t>As you can see in the scatter plot below, it appears that there is a moderate correlation between the ABV and IBU of a beer between an ABV of .05-.10. You can see most of the beers are concentrated around ,05, or 5%, and very few go above .1, or 10%. </a:t>
            </a:r>
          </a:p>
        </p:txBody>
      </p:sp>
      <p:sp>
        <p:nvSpPr>
          <p:cNvPr id="4" name="Slide Number Placeholder 3"/>
          <p:cNvSpPr>
            <a:spLocks noGrp="1"/>
          </p:cNvSpPr>
          <p:nvPr>
            <p:ph type="sldNum" sz="quarter" idx="10"/>
          </p:nvPr>
        </p:nvSpPr>
        <p:spPr/>
        <p:txBody>
          <a:bodyPr/>
          <a:lstStyle/>
          <a:p>
            <a:fld id="{31C603A2-D746-6843-8C3C-7E3E49777483}" type="slidenum">
              <a:rPr lang="en-US" smtClean="0"/>
              <a:t>21</a:t>
            </a:fld>
            <a:endParaRPr lang="en-US"/>
          </a:p>
        </p:txBody>
      </p:sp>
    </p:spTree>
    <p:extLst>
      <p:ext uri="{BB962C8B-B14F-4D97-AF65-F5344CB8AC3E}">
        <p14:creationId xmlns:p14="http://schemas.microsoft.com/office/powerpoint/2010/main" val="105425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a:solidFill>
                  <a:schemeClr val="tx1"/>
                </a:solidFill>
                <a:effectLst/>
                <a:latin typeface="+mn-lt"/>
                <a:ea typeface="+mn-ea"/>
                <a:cs typeface="+mn-cs"/>
              </a:rPr>
              <a:t>Jodi: As </a:t>
            </a:r>
            <a:r>
              <a:rPr lang="en-US" sz="1200" b="1" kern="1200" dirty="0">
                <a:solidFill>
                  <a:schemeClr val="tx1"/>
                </a:solidFill>
                <a:effectLst/>
                <a:latin typeface="+mn-lt"/>
                <a:ea typeface="+mn-ea"/>
                <a:cs typeface="+mn-cs"/>
              </a:rPr>
              <a:t>you can tell from this information, the US beer market is booming, and Brewing Bros will be able to find a great fit for location and brew in the United States.  TAJAR, </a:t>
            </a:r>
            <a:r>
              <a:rPr lang="en-US" sz="1200" b="1" kern="1200" dirty="0" err="1">
                <a:solidFill>
                  <a:schemeClr val="tx1"/>
                </a:solidFill>
                <a:effectLst/>
                <a:latin typeface="+mn-lt"/>
                <a:ea typeface="+mn-ea"/>
                <a:cs typeface="+mn-cs"/>
              </a:rPr>
              <a:t>inc</a:t>
            </a:r>
            <a:r>
              <a:rPr lang="en-US" sz="1200" b="1" kern="1200" dirty="0">
                <a:solidFill>
                  <a:schemeClr val="tx1"/>
                </a:solidFill>
                <a:effectLst/>
                <a:latin typeface="+mn-lt"/>
                <a:ea typeface="+mn-ea"/>
                <a:cs typeface="+mn-cs"/>
              </a:rPr>
              <a:t> has a 3 part recommendation.</a:t>
            </a:r>
            <a:endParaRPr lang="en-US" sz="11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First is Location:  Our recommendation is one of four states: Tennessee, Arkansas, Kansas or Arizona.  These 4 states are some of the larger, more populous states with a small number of breweries. </a:t>
            </a:r>
            <a:endParaRPr lang="en-US" sz="11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Our second recommendation is ABV percentage.  Our preliminary research has identified a gap in production of stronger ABV beers in some states.  Tennessee and Arkansas, for example tap out with a max ABV at 6.2% and 6.1%, respectively.  It is TAJAR’s recommendation that the beer brewed by Brewing Bros is between 7% +, allowing you to capitalize on this market in these states.</a:t>
            </a:r>
            <a:endParaRPr lang="en-US" sz="11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Finally, we would like to recommend an IBU target value.  With the median IBU per state ranging from 20 to 61, there is some clear room for growth in some of our target states.  The target range we recommend is 50-60 which could produce a fantastic high IBU Stout or low IBU Pale Ale.  Either would be a fantastic choice.</a:t>
            </a:r>
            <a:endParaRPr lang="en-US" sz="11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Ultimately, Arkansas and Tennessee are the two states that TAJAR, </a:t>
            </a:r>
            <a:r>
              <a:rPr lang="en-US" sz="1200" b="1" kern="1200" dirty="0" err="1">
                <a:solidFill>
                  <a:schemeClr val="tx1"/>
                </a:solidFill>
                <a:effectLst/>
                <a:latin typeface="+mn-lt"/>
                <a:ea typeface="+mn-ea"/>
                <a:cs typeface="+mn-cs"/>
              </a:rPr>
              <a:t>inc</a:t>
            </a:r>
            <a:r>
              <a:rPr lang="en-US" sz="1200" b="1" kern="1200" dirty="0">
                <a:solidFill>
                  <a:schemeClr val="tx1"/>
                </a:solidFill>
                <a:effectLst/>
                <a:latin typeface="+mn-lt"/>
                <a:ea typeface="+mn-ea"/>
                <a:cs typeface="+mn-cs"/>
              </a:rPr>
              <a:t> has found with best potential.  Their low property value and taxes, along with a seemingly untapped potential for these beer brews, it would make the perfect home for a Brewing Bros production of Stout or Pale Ale.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22</a:t>
            </a:fld>
            <a:endParaRPr lang="en-US"/>
          </a:p>
        </p:txBody>
      </p:sp>
    </p:spTree>
    <p:extLst>
      <p:ext uri="{BB962C8B-B14F-4D97-AF65-F5344CB8AC3E}">
        <p14:creationId xmlns:p14="http://schemas.microsoft.com/office/powerpoint/2010/main" val="250150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Jodi: Ultimately, Arkansas and Tennessee are the two states that TAJAR, </a:t>
            </a:r>
            <a:r>
              <a:rPr lang="en-US" sz="1200" b="1" kern="1200" dirty="0" err="1">
                <a:solidFill>
                  <a:schemeClr val="tx1"/>
                </a:solidFill>
                <a:effectLst/>
                <a:latin typeface="+mn-lt"/>
                <a:ea typeface="+mn-ea"/>
                <a:cs typeface="+mn-cs"/>
              </a:rPr>
              <a:t>inc</a:t>
            </a:r>
            <a:r>
              <a:rPr lang="en-US" sz="1200" b="1" kern="1200" dirty="0">
                <a:solidFill>
                  <a:schemeClr val="tx1"/>
                </a:solidFill>
                <a:effectLst/>
                <a:latin typeface="+mn-lt"/>
                <a:ea typeface="+mn-ea"/>
                <a:cs typeface="+mn-cs"/>
              </a:rPr>
              <a:t> has found with best potential.  Their low property value and taxes, along with a seemingly untapped potential for these beer brews, it would make the perfect home for a Brewing Bros production of Stout or Pale Ale.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23</a:t>
            </a:fld>
            <a:endParaRPr lang="en-US"/>
          </a:p>
        </p:txBody>
      </p:sp>
    </p:spTree>
    <p:extLst>
      <p:ext uri="{BB962C8B-B14F-4D97-AF65-F5344CB8AC3E}">
        <p14:creationId xmlns:p14="http://schemas.microsoft.com/office/powerpoint/2010/main" val="369400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Jodi: That was a lot of information!  I suspect you will need to take some time to digest our full report.  However, we would like to open the floor to you for any of your current questions…..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24</a:t>
            </a:fld>
            <a:endParaRPr lang="en-US"/>
          </a:p>
        </p:txBody>
      </p:sp>
    </p:spTree>
    <p:extLst>
      <p:ext uri="{BB962C8B-B14F-4D97-AF65-F5344CB8AC3E}">
        <p14:creationId xmlns:p14="http://schemas.microsoft.com/office/powerpoint/2010/main" val="3991944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228600" indent="-228600">
              <a:buAutoNum type="arabicPeriod" startAt="3"/>
            </a:pPr>
            <a:r>
              <a:rPr lang="en-US" baseline="0" dirty="0"/>
              <a:t>[Provide a few examples of City correction and Brewery correction.</a:t>
            </a:r>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 Thanks guys.  Originally the beer file we obtained contained 2400 odd beers.  The first thing we did was to remove all duplicates.  To determine this we looked for entries that had matching Names, ABV, IBU, Brewer’s ID, Style, and size.  This method removed approximately 30 entries.  We also noticed that some beers had identical ABV, IBU, Brewer’s ID, Style and size but it’s name included a year of production.  We assumed that this was a different formulation and left it as it’s own entry.  After that we looked grouped the beers by size and then by brewery, we then looked for entries in each of these groups that had the first three characters or the last three characters matching.  We then manually looked for beers that had the same variables but </a:t>
            </a:r>
            <a:r>
              <a:rPr lang="en-US" sz="1200" kern="1200">
                <a:solidFill>
                  <a:schemeClr val="tx1"/>
                </a:solidFill>
                <a:effectLst/>
                <a:latin typeface="+mn-lt"/>
                <a:ea typeface="+mn-ea"/>
                <a:cs typeface="+mn-cs"/>
              </a:rPr>
              <a:t>slightly different names.  </a:t>
            </a:r>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with the highest alcohol by volume is the Lee Hill Series Vol. 5 Belgian Style Quadruple Ale from Upslope Brewing Company in Boulder, Colorado, at 12.8%. This beer has a few close followers in ABV, an English </a:t>
            </a:r>
            <a:r>
              <a:rPr lang="en-US" dirty="0" err="1"/>
              <a:t>Barleywine</a:t>
            </a:r>
            <a:r>
              <a:rPr lang="en-US" dirty="0"/>
              <a:t> at 12.5%, a Russian Imperial Stout at 12.0 %, a Manhattan-Style </a:t>
            </a:r>
            <a:r>
              <a:rPr lang="en-US" dirty="0" err="1"/>
              <a:t>Rya</a:t>
            </a:r>
            <a:r>
              <a:rPr lang="en-US" dirty="0"/>
              <a:t> Ale (also from Upslope) at 10.4%, and a Baltic Porter at 10%. </a:t>
            </a:r>
          </a:p>
          <a:p>
            <a:endParaRPr lang="en-US" dirty="0"/>
          </a:p>
          <a:p>
            <a:r>
              <a:rPr lang="en-US" dirty="0"/>
              <a:t>The lowest alcohol by volume beer is the Scotty K NA from Uncommon Breweries, in Santa Cruz, California, and is billed as a low-alcohol beer.</a:t>
            </a:r>
          </a:p>
          <a:p>
            <a:endParaRPr lang="en-US" dirty="0"/>
          </a:p>
          <a:p>
            <a:r>
              <a:rPr lang="en-US" dirty="0"/>
              <a:t>You can see a list of the 20 top and bottom ABV beers in detail in our report, but I’ll touch on a few highlights.</a:t>
            </a:r>
          </a:p>
          <a:p>
            <a:endParaRPr lang="en-US" dirty="0"/>
          </a:p>
          <a:p>
            <a:r>
              <a:rPr lang="en-US" dirty="0"/>
              <a:t>It is interesting to note that 6 of the 20 lowest ABV beers are Ales (of varying types), with 4 Light Lagers and two </a:t>
            </a:r>
            <a:r>
              <a:rPr lang="en-US" dirty="0" err="1"/>
              <a:t>Weissbiers</a:t>
            </a:r>
            <a:r>
              <a:rPr lang="en-US" dirty="0"/>
              <a:t>, while in the top 20 of the highest ABV beers, there are 7 stouts (of varying types, mostly American Double/Imperial Stouts) and 3 </a:t>
            </a:r>
            <a:r>
              <a:rPr lang="en-US" dirty="0" err="1"/>
              <a:t>Barleywines</a:t>
            </a:r>
            <a:r>
              <a:rPr lang="en-US" dirty="0"/>
              <a:t>.</a:t>
            </a:r>
          </a:p>
        </p:txBody>
      </p:sp>
      <p:sp>
        <p:nvSpPr>
          <p:cNvPr id="4" name="Slide Number Placeholder 3"/>
          <p:cNvSpPr>
            <a:spLocks noGrp="1"/>
          </p:cNvSpPr>
          <p:nvPr>
            <p:ph type="sldNum" sz="quarter" idx="10"/>
          </p:nvPr>
        </p:nvSpPr>
        <p:spPr/>
        <p:txBody>
          <a:bodyPr/>
          <a:lstStyle/>
          <a:p>
            <a:fld id="{31C603A2-D746-6843-8C3C-7E3E49777483}" type="slidenum">
              <a:rPr lang="en-US" smtClean="0"/>
              <a:t>11</a:t>
            </a:fld>
            <a:endParaRPr lang="en-US"/>
          </a:p>
        </p:txBody>
      </p:sp>
    </p:spTree>
    <p:extLst>
      <p:ext uri="{BB962C8B-B14F-4D97-AF65-F5344CB8AC3E}">
        <p14:creationId xmlns:p14="http://schemas.microsoft.com/office/powerpoint/2010/main" val="302687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fcmdsc.wordpress.com/2009/11/22/the-kingdom-of-colorado/" TargetMode="Externa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en.wikipedia.org/wiki/File:Map_of_Oregon_NA.png"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elgourmeturbano.blogspot.com.ar/2015/05/7-mitos-sobre-la-cerveza-son-desmentidos.html"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12.8%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7"/>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7"/>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0" y="10"/>
            <a:ext cx="12342802"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27486"/>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1416425"/>
            <a:ext cx="9905998" cy="5002304"/>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Summary Statistics</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a:p>
            <a:r>
              <a:rPr lang="en-US" sz="2400" dirty="0"/>
              <a:t>Large proportion of beers between 5-7%</a:t>
            </a:r>
          </a:p>
          <a:p>
            <a:pPr lvl="1"/>
            <a:r>
              <a:rPr lang="en-US" sz="2200" dirty="0"/>
              <a:t>1363 beers in the dataset have an ABV between 4.9% and 7%</a:t>
            </a:r>
          </a:p>
          <a:p>
            <a:pPr lvl="2"/>
            <a:r>
              <a:rPr lang="en-US" sz="2000" dirty="0"/>
              <a:t>roughly 58% of the dataset</a:t>
            </a:r>
          </a:p>
          <a:p>
            <a:pPr lvl="1"/>
            <a:r>
              <a:rPr lang="en-US" sz="2200" dirty="0"/>
              <a:t>407 beers with ABVs over 7%</a:t>
            </a:r>
          </a:p>
          <a:p>
            <a:pPr lvl="2"/>
            <a:r>
              <a:rPr lang="en-US" sz="2000" dirty="0"/>
              <a:t>roughly 17% of the dataset.</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Kentucky &amp; Washington (.063)</a:t>
            </a:r>
          </a:p>
          <a:p>
            <a:pPr lvl="1"/>
            <a:r>
              <a:rPr lang="en-US" sz="1600" dirty="0"/>
              <a:t>West Virginia, New Mexico, &amp; Michigan (.062</a:t>
            </a:r>
          </a:p>
          <a:p>
            <a:r>
              <a:rPr lang="en-US" sz="1800" dirty="0"/>
              <a:t>Lowest 5 Median ABV’s Per State:</a:t>
            </a:r>
          </a:p>
          <a:p>
            <a:pPr lvl="1"/>
            <a:r>
              <a:rPr lang="en-US" sz="1600" dirty="0"/>
              <a:t>Utah (.04)</a:t>
            </a:r>
          </a:p>
          <a:p>
            <a:pPr lvl="1"/>
            <a:r>
              <a:rPr lang="en-US" sz="1600" dirty="0"/>
              <a:t>New Jersey (.046)</a:t>
            </a:r>
          </a:p>
          <a:p>
            <a:pPr lvl="1"/>
            <a:r>
              <a:rPr lang="en-US" sz="1600" dirty="0"/>
              <a:t>Kansas, North Dakota, &amp; Wyoming (.05)</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1600518" y="5043700"/>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IBU’s per state</a:t>
            </a:r>
          </a:p>
        </p:txBody>
      </p:sp>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2"/>
          <a:stretch>
            <a:fillRect/>
          </a:stretch>
        </p:blipFill>
        <p:spPr>
          <a:xfrm>
            <a:off x="3012142" y="134197"/>
            <a:ext cx="7103942" cy="5750810"/>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1515547" y="5043700"/>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0998" y="184386"/>
            <a:ext cx="7041943" cy="5700621"/>
          </a:xfrm>
        </p:spPr>
      </p:pic>
    </p:spTree>
    <p:extLst>
      <p:ext uri="{BB962C8B-B14F-4D97-AF65-F5344CB8AC3E}">
        <p14:creationId xmlns:p14="http://schemas.microsoft.com/office/powerpoint/2010/main" val="1943663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0" y="10"/>
            <a:ext cx="12342802" cy="6857990"/>
          </a:xfrm>
          <a:prstGeom prst="rect">
            <a:avLst/>
          </a:prstGeom>
        </p:spPr>
      </p:pic>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0" name="Title 1">
            <a:extLst>
              <a:ext uri="{FF2B5EF4-FFF2-40B4-BE49-F238E27FC236}">
                <a16:creationId xmlns:a16="http://schemas.microsoft.com/office/drawing/2014/main" id="{01972AA8-A497-1448-A3A2-4E08D43D3493}"/>
              </a:ext>
            </a:extLst>
          </p:cNvPr>
          <p:cNvSpPr>
            <a:spLocks noGrp="1"/>
          </p:cNvSpPr>
          <p:nvPr>
            <p:ph type="title"/>
          </p:nvPr>
        </p:nvSpPr>
        <p:spPr>
          <a:xfrm>
            <a:off x="1141413" y="609600"/>
            <a:ext cx="9905998" cy="1545771"/>
          </a:xfrm>
        </p:spPr>
        <p:txBody>
          <a:bodyPr/>
          <a:lstStyle/>
          <a:p>
            <a:r>
              <a:rPr lang="en-US" dirty="0"/>
              <a:t>Agenda </a:t>
            </a:r>
          </a:p>
        </p:txBody>
      </p:sp>
      <p:sp>
        <p:nvSpPr>
          <p:cNvPr id="11" name="Content Placeholder 2">
            <a:extLst>
              <a:ext uri="{FF2B5EF4-FFF2-40B4-BE49-F238E27FC236}">
                <a16:creationId xmlns:a16="http://schemas.microsoft.com/office/drawing/2014/main" id="{2430F45F-0087-BD4B-B5EC-C6254401D52A}"/>
              </a:ext>
            </a:extLst>
          </p:cNvPr>
          <p:cNvSpPr>
            <a:spLocks noGrp="1"/>
          </p:cNvSpPr>
          <p:nvPr>
            <p:ph idx="1"/>
          </p:nvPr>
        </p:nvSpPr>
        <p:spPr>
          <a:xfrm>
            <a:off x="1141413" y="1632857"/>
            <a:ext cx="9905998" cy="3722914"/>
          </a:xfrm>
        </p:spPr>
        <p:txBody>
          <a:bodyPr/>
          <a:lstStyle/>
          <a:p>
            <a:r>
              <a:rPr lang="en-US" dirty="0"/>
              <a:t>Team Introduction</a:t>
            </a:r>
          </a:p>
          <a:p>
            <a:r>
              <a:rPr lang="en-US" dirty="0"/>
              <a:t>Process of Tidying the RAW data</a:t>
            </a:r>
          </a:p>
          <a:p>
            <a:pPr lvl="1"/>
            <a:r>
              <a:rPr lang="en-US" dirty="0"/>
              <a:t>Brewery</a:t>
            </a:r>
          </a:p>
          <a:p>
            <a:pPr lvl="1"/>
            <a:r>
              <a:rPr lang="en-US" dirty="0"/>
              <a:t>Beer</a:t>
            </a:r>
          </a:p>
          <a:p>
            <a:r>
              <a:rPr lang="en-US" dirty="0"/>
              <a:t>Summary and Analysis </a:t>
            </a:r>
          </a:p>
          <a:p>
            <a:r>
              <a:rPr lang="en-US" dirty="0"/>
              <a:t>Conclusion and QA</a:t>
            </a:r>
          </a:p>
          <a:p>
            <a:endParaRPr lang="en-US" dirty="0"/>
          </a:p>
        </p:txBody>
      </p:sp>
    </p:spTree>
    <p:extLst>
      <p:ext uri="{BB962C8B-B14F-4D97-AF65-F5344CB8AC3E}">
        <p14:creationId xmlns:p14="http://schemas.microsoft.com/office/powerpoint/2010/main" val="17600207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21887269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4"/>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6.5% and 7.5%</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a:t>
              </a:r>
              <a:r>
                <a:rPr lang="en-US" sz="2000" dirty="0"/>
                <a:t>5</a:t>
              </a:r>
              <a:r>
                <a:rPr lang="en-US" sz="2000" kern="1200" dirty="0"/>
                <a:t>0 and 60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3"/>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id="{97DC1B1E-F113-3248-B9E8-9DD0A86A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295852"/>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643192" y="1713272"/>
            <a:ext cx="4789420" cy="5015647"/>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5984224" y="558800"/>
            <a:ext cx="5383863" cy="34471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p:cNvSpPr txBox="1"/>
          <p:nvPr/>
        </p:nvSpPr>
        <p:spPr>
          <a:xfrm>
            <a:off x="5755624" y="4005942"/>
            <a:ext cx="6331601" cy="2893100"/>
          </a:xfrm>
          <a:prstGeom prst="rect">
            <a:avLst/>
          </a:prstGeom>
          <a:noFill/>
        </p:spPr>
        <p:txBody>
          <a:bodyPr wrap="square" rtlCol="0">
            <a:spAutoFit/>
          </a:bodyPr>
          <a:lstStyle/>
          <a:p>
            <a:pPr algn="ctr"/>
            <a:r>
              <a:rPr lang="en-US" sz="2000" b="1" u="sng" dirty="0">
                <a:solidFill>
                  <a:schemeClr val="accent1">
                    <a:lumMod val="75000"/>
                  </a:schemeClr>
                </a:solidFill>
              </a:rPr>
              <a:t>Correction Examples</a:t>
            </a:r>
          </a:p>
          <a:p>
            <a:r>
              <a:rPr lang="en-US" dirty="0"/>
              <a:t>		  St. Paul/St Paul 	 </a:t>
            </a:r>
            <a:r>
              <a:rPr lang="en-US" dirty="0">
                <a:sym typeface="Wingdings"/>
              </a:rPr>
              <a:t> Saint Paul</a:t>
            </a:r>
          </a:p>
          <a:p>
            <a:r>
              <a:rPr lang="en-US" dirty="0" err="1">
                <a:sym typeface="Wingdings"/>
              </a:rPr>
              <a:t>Menominie</a:t>
            </a:r>
            <a:r>
              <a:rPr lang="en-US" dirty="0">
                <a:sym typeface="Wingdings"/>
              </a:rPr>
              <a:t>/Menominee   Menomonie</a:t>
            </a:r>
          </a:p>
          <a:p>
            <a:endParaRPr lang="en-US" dirty="0">
              <a:sym typeface="Wingdings"/>
            </a:endParaRPr>
          </a:p>
          <a:p>
            <a:r>
              <a:rPr lang="en-US" dirty="0">
                <a:sym typeface="Wingdings"/>
              </a:rPr>
              <a:t>		Marquette, MA 	 </a:t>
            </a:r>
            <a:r>
              <a:rPr lang="en-US">
                <a:sym typeface="Wingdings"/>
              </a:rPr>
              <a:t> Marquette</a:t>
            </a:r>
            <a:r>
              <a:rPr lang="en-US" dirty="0">
                <a:sym typeface="Wingdings"/>
              </a:rPr>
              <a:t>, MI</a:t>
            </a:r>
          </a:p>
          <a:p>
            <a:endParaRPr lang="en-US" dirty="0">
              <a:sym typeface="Wingdings"/>
            </a:endParaRPr>
          </a:p>
          <a:p>
            <a:r>
              <a:rPr lang="en-US" dirty="0">
                <a:sym typeface="Wingdings"/>
              </a:rPr>
              <a:t>	   Against The Grain	  Against the Grain</a:t>
            </a:r>
          </a:p>
          <a:p>
            <a:r>
              <a:rPr lang="en-US" dirty="0">
                <a:sym typeface="Wingdings"/>
              </a:rPr>
              <a:t>	        Angry Minnow     Angry Minnow Brewing 							     Company</a:t>
            </a:r>
          </a:p>
          <a:p>
            <a:endParaRPr lang="en-US" dirty="0"/>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6199" b="3801"/>
          <a:stretch/>
        </p:blipFill>
        <p:spPr>
          <a:xfrm>
            <a:off x="0" y="10"/>
            <a:ext cx="12342802"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632260" y="358345"/>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2261</TotalTime>
  <Words>3383</Words>
  <Application>Microsoft Macintosh PowerPoint</Application>
  <PresentationFormat>Widescreen</PresentationFormat>
  <Paragraphs>251</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IBU’s per state</vt:lpstr>
      <vt:lpstr>Median ABV’s per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Wheelis, Tori</cp:lastModifiedBy>
  <cp:revision>63</cp:revision>
  <dcterms:created xsi:type="dcterms:W3CDTF">2018-06-20T02:52:10Z</dcterms:created>
  <dcterms:modified xsi:type="dcterms:W3CDTF">2018-06-27T00:29:01Z</dcterms:modified>
</cp:coreProperties>
</file>